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BB4F1-91C5-40CD-B458-52C8993DE4E8}" type="datetimeFigureOut">
              <a:rPr lang="zh-TW" altLang="en-US" smtClean="0"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688B3-EBAB-4F30-851C-002EF08EF1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68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3714B-A136-4A53-B964-B4A7D46A75EE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577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7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947396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6689E-6FFC-4A36-A5A3-37630938DCB6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  <p:sp>
        <p:nvSpPr>
          <p:cNvPr id="586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6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39155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4A91B9-A935-42E2-97CB-E214600EEA89}" type="slidenum">
              <a:rPr lang="en-US" altLang="zh-TW" smtClean="0"/>
              <a:pPr/>
              <a:t>13</a:t>
            </a:fld>
            <a:endParaRPr lang="en-US" altLang="zh-TW" smtClean="0"/>
          </a:p>
        </p:txBody>
      </p:sp>
      <p:sp>
        <p:nvSpPr>
          <p:cNvPr id="587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172227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79DB4-AE74-4584-91A6-F071DC1BEEE6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  <p:sp>
        <p:nvSpPr>
          <p:cNvPr id="588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8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829539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8D30F-E8AB-4CDA-B4BB-EBDA7533BE15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  <p:sp>
        <p:nvSpPr>
          <p:cNvPr id="589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9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43634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A7558-A0AE-49F5-8DC5-0AE811797E06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578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8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9914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559EA-D704-4C44-9CFD-06E753DFB315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9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9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1472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B8771-3572-479D-A40A-8D6846525CC9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580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0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707167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47F97-219E-4983-826B-2CE3DCD34E80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  <p:sp>
        <p:nvSpPr>
          <p:cNvPr id="581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1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83749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C82B-582D-42C7-9C09-F46152669294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sp>
        <p:nvSpPr>
          <p:cNvPr id="582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2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888372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AC42E-336F-481F-9312-0DBFB9240F75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  <p:sp>
        <p:nvSpPr>
          <p:cNvPr id="583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3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80200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59895-D8F6-4E3B-96EF-31A6208F66EF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  <p:sp>
        <p:nvSpPr>
          <p:cNvPr id="584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4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93624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5B793-49CA-474B-AE43-983FDC4588BB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  <p:sp>
        <p:nvSpPr>
          <p:cNvPr id="585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5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06062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8D7D-7128-4981-BEC1-F3F92682C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___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EA5D7-F350-4FED-82DE-A4BBA7CB65C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30755" name="Rectangle 2"/>
          <p:cNvSpPr>
            <a:spLocks noChangeArrowheads="1"/>
          </p:cNvSpPr>
          <p:nvPr/>
        </p:nvSpPr>
        <p:spPr bwMode="auto">
          <a:xfrm>
            <a:off x="657225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個案公司背景介紹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125" y="1179513"/>
            <a:ext cx="7464425" cy="41275"/>
            <a:chOff x="1151" y="1730"/>
            <a:chExt cx="5089" cy="26"/>
          </a:xfrm>
        </p:grpSpPr>
        <p:sp>
          <p:nvSpPr>
            <p:cNvPr id="33075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5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6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075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92163" y="1403350"/>
            <a:ext cx="8101012" cy="4614863"/>
          </a:xfrm>
        </p:spPr>
        <p:txBody>
          <a:bodyPr/>
          <a:lstStyle/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成立時間：民國</a:t>
            </a:r>
            <a:r>
              <a:rPr lang="en-US" altLang="zh-TW" sz="2800" smtClean="0">
                <a:latin typeface="標楷體" pitchFamily="65" charset="-120"/>
              </a:rPr>
              <a:t>54</a:t>
            </a:r>
            <a:r>
              <a:rPr lang="zh-TW" altLang="en-US" sz="2800" smtClean="0">
                <a:latin typeface="標楷體" pitchFamily="65" charset="-120"/>
              </a:rPr>
              <a:t>年，成立迄今四十周年，為一家股票上市公司 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資本額：三十億台幣。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產業別：通路暨</a:t>
            </a:r>
            <a:r>
              <a:rPr lang="en-US" altLang="zh-TW" sz="2800" smtClean="0">
                <a:latin typeface="標楷體" pitchFamily="65" charset="-120"/>
              </a:rPr>
              <a:t>OEM/ODM</a:t>
            </a:r>
            <a:r>
              <a:rPr lang="zh-TW" altLang="en-US" sz="2800" smtClean="0">
                <a:latin typeface="標楷體" pitchFamily="65" charset="-120"/>
              </a:rPr>
              <a:t>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經營模式：</a:t>
            </a:r>
            <a:r>
              <a:rPr lang="en-US" altLang="zh-TW" sz="2800" smtClean="0">
                <a:latin typeface="標楷體" pitchFamily="65" charset="-120"/>
              </a:rPr>
              <a:t>OA</a:t>
            </a:r>
            <a:r>
              <a:rPr lang="zh-TW" altLang="en-US" sz="2800" smtClean="0">
                <a:latin typeface="標楷體" pitchFamily="65" charset="-120"/>
              </a:rPr>
              <a:t>產品的銷售與服務以及光學產品的研發製造 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全球營運據點：台灣、大陸、越南、美國、日本等地。</a:t>
            </a:r>
          </a:p>
          <a:p>
            <a:pPr marL="357188" indent="-357188" eaLnBrk="1" hangingPunct="1">
              <a:buFontTx/>
              <a:buNone/>
            </a:pPr>
            <a:endParaRPr lang="en-US" altLang="zh-TW" smtClean="0"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2FECC-EF81-4E50-91AE-1215373DB1C0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38947" name="Rectangle 2"/>
          <p:cNvSpPr>
            <a:spLocks noChangeArrowheads="1"/>
          </p:cNvSpPr>
          <p:nvPr/>
        </p:nvSpPr>
        <p:spPr bwMode="auto">
          <a:xfrm>
            <a:off x="34131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4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4963" y="981075"/>
            <a:ext cx="7464425" cy="41275"/>
            <a:chOff x="1151" y="1730"/>
            <a:chExt cx="5089" cy="26"/>
          </a:xfrm>
        </p:grpSpPr>
        <p:sp>
          <p:nvSpPr>
            <p:cNvPr id="33899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99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99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8989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990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991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8968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69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0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1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2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3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4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5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6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7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8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9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0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1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2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3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4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5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6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7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8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8950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8951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8952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8953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8954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8955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8956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8957" name="AutoShape 40"/>
          <p:cNvSpPr>
            <a:spLocks noChangeArrowheads="1"/>
          </p:cNvSpPr>
          <p:nvPr/>
        </p:nvSpPr>
        <p:spPr bwMode="auto">
          <a:xfrm>
            <a:off x="2244725" y="38100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58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59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0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1" name="Text Box 44"/>
          <p:cNvSpPr txBox="1">
            <a:spLocks noChangeArrowheads="1"/>
          </p:cNvSpPr>
          <p:nvPr/>
        </p:nvSpPr>
        <p:spPr bwMode="auto">
          <a:xfrm>
            <a:off x="2674938" y="368776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4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8962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8963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8964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5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9921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3797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企業流程知識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系統分析知識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系統設計知識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 sz="1600">
                <a:solidFill>
                  <a:schemeClr val="bg1"/>
                </a:solidFill>
              </a:rPr>
              <a:t> </a:t>
            </a:r>
            <a:r>
              <a:rPr kumimoji="0" lang="zh-TW" altLang="en-US">
                <a:solidFill>
                  <a:schemeClr val="bg1"/>
                </a:solidFill>
              </a:rPr>
              <a:t>系統功能知識</a:t>
            </a: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程式設計知識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資料庫知識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資料倉儲知識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系統整合知識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網路通訊知識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資訊安全知識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主機維護知識</a:t>
            </a:r>
            <a:endParaRPr kumimoji="0" lang="zh-TW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7C6FE-D8C6-4465-961D-F61D590E56B9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39971" name="Rectangle 2"/>
          <p:cNvSpPr>
            <a:spLocks noChangeArrowheads="1"/>
          </p:cNvSpPr>
          <p:nvPr/>
        </p:nvSpPr>
        <p:spPr bwMode="auto">
          <a:xfrm>
            <a:off x="385763" y="3683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5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1069975"/>
            <a:ext cx="7464425" cy="41275"/>
            <a:chOff x="1151" y="1730"/>
            <a:chExt cx="5089" cy="26"/>
          </a:xfrm>
        </p:grpSpPr>
        <p:sp>
          <p:nvSpPr>
            <p:cNvPr id="34001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1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1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0013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0014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0015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9992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3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4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5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6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7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8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9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0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1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2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3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4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5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6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7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8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9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0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1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2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9974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9975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9976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9977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9978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9979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9980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9981" name="AutoShape 40"/>
          <p:cNvSpPr>
            <a:spLocks noChangeArrowheads="1"/>
          </p:cNvSpPr>
          <p:nvPr/>
        </p:nvSpPr>
        <p:spPr bwMode="auto">
          <a:xfrm>
            <a:off x="1617663" y="2368550"/>
            <a:ext cx="1227137" cy="149225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2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3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4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5" name="Text Box 44"/>
          <p:cNvSpPr txBox="1">
            <a:spLocks noChangeArrowheads="1"/>
          </p:cNvSpPr>
          <p:nvPr/>
        </p:nvSpPr>
        <p:spPr bwMode="auto">
          <a:xfrm>
            <a:off x="197008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5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9986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9987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9988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9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1969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AC606-BD20-4B8D-A6A7-62373449A1ED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40995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6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34104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104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104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103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103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103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101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0998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099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100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100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100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1003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1004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1005" name="AutoShape 40"/>
          <p:cNvSpPr>
            <a:spLocks noChangeArrowheads="1"/>
          </p:cNvSpPr>
          <p:nvPr/>
        </p:nvSpPr>
        <p:spPr bwMode="auto">
          <a:xfrm>
            <a:off x="1266825" y="2681288"/>
            <a:ext cx="1309688" cy="1509712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9" name="Text Box 44"/>
          <p:cNvSpPr txBox="1">
            <a:spLocks noChangeArrowheads="1"/>
          </p:cNvSpPr>
          <p:nvPr/>
        </p:nvSpPr>
        <p:spPr bwMode="auto">
          <a:xfrm>
            <a:off x="1687513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6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4101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101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101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1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4017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7CB54-9BC2-46AC-B32E-F4AABE06319B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42019" name="Rectangle 2"/>
          <p:cNvSpPr>
            <a:spLocks noChangeArrowheads="1"/>
          </p:cNvSpPr>
          <p:nvPr/>
        </p:nvSpPr>
        <p:spPr bwMode="auto">
          <a:xfrm>
            <a:off x="431800" y="2794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7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981075"/>
            <a:ext cx="7464425" cy="41275"/>
            <a:chOff x="1151" y="1730"/>
            <a:chExt cx="5089" cy="26"/>
          </a:xfrm>
        </p:grpSpPr>
        <p:sp>
          <p:nvSpPr>
            <p:cNvPr id="342064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65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66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2061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2062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2063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2040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1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2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3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4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5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6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7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8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9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0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1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2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3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4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5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6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7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8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9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60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2022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2023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2024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2025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2026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2027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2028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2029" name="AutoShape 40"/>
          <p:cNvSpPr>
            <a:spLocks noChangeArrowheads="1"/>
          </p:cNvSpPr>
          <p:nvPr/>
        </p:nvSpPr>
        <p:spPr bwMode="auto">
          <a:xfrm>
            <a:off x="1617663" y="3505200"/>
            <a:ext cx="1266825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0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1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2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3" name="Text Box 44"/>
          <p:cNvSpPr txBox="1">
            <a:spLocks noChangeArrowheads="1"/>
          </p:cNvSpPr>
          <p:nvPr/>
        </p:nvSpPr>
        <p:spPr bwMode="auto">
          <a:xfrm>
            <a:off x="2039938" y="3429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7</a:t>
            </a:r>
          </a:p>
        </p:txBody>
      </p:sp>
      <p:sp>
        <p:nvSpPr>
          <p:cNvPr id="342034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2035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2036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7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6065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5F2C3-A90D-4A41-999B-DAB7C54E61DA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343043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8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34308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308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309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3085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3086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3087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3064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5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6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7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8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9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0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1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2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3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4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5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6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7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8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9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0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1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2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3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4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3046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3047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3048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3049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3050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3051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3052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3053" name="AutoShape 40"/>
          <p:cNvSpPr>
            <a:spLocks noChangeArrowheads="1"/>
          </p:cNvSpPr>
          <p:nvPr/>
        </p:nvSpPr>
        <p:spPr bwMode="auto">
          <a:xfrm>
            <a:off x="1266825" y="3810000"/>
            <a:ext cx="1309688" cy="144780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4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5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6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7" name="Text Box 44"/>
          <p:cNvSpPr txBox="1">
            <a:spLocks noChangeArrowheads="1"/>
          </p:cNvSpPr>
          <p:nvPr/>
        </p:nvSpPr>
        <p:spPr bwMode="auto">
          <a:xfrm>
            <a:off x="1760538" y="37338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8</a:t>
            </a:r>
          </a:p>
        </p:txBody>
      </p:sp>
      <p:sp>
        <p:nvSpPr>
          <p:cNvPr id="343058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3059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3060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61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8113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1718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電腦周邊維護知識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資產管理知識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設備維護知識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2BC5F-29DA-445D-A67D-D2EB6AD99C33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385763" y="233363"/>
            <a:ext cx="626903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知識缺口與關鍵知識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35038"/>
            <a:ext cx="7464425" cy="41275"/>
            <a:chOff x="1151" y="1730"/>
            <a:chExt cx="5089" cy="26"/>
          </a:xfrm>
        </p:grpSpPr>
        <p:sp>
          <p:nvSpPr>
            <p:cNvPr id="34408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08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08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787650" y="1223963"/>
            <a:ext cx="2393950" cy="2305050"/>
            <a:chOff x="3382" y="1202"/>
            <a:chExt cx="1552" cy="1638"/>
          </a:xfrm>
        </p:grpSpPr>
        <p:sp>
          <p:nvSpPr>
            <p:cNvPr id="2010120" name="Rectangle 8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經營缺口知識</a:t>
              </a:r>
            </a:p>
          </p:txBody>
        </p:sp>
        <p:sp>
          <p:nvSpPr>
            <p:cNvPr id="2010121" name="Rectangle 9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en-US" altLang="zh-TW"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策略規劃知識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績效管理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專案管理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246688" y="1223963"/>
            <a:ext cx="2393950" cy="2305050"/>
            <a:chOff x="3382" y="1202"/>
            <a:chExt cx="1552" cy="1638"/>
          </a:xfrm>
        </p:grpSpPr>
        <p:sp>
          <p:nvSpPr>
            <p:cNvPr id="2010123" name="Rectangle 11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2010124" name="Rectangle 12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無</a:t>
              </a:r>
              <a:endParaRPr lang="zh-TW" altLang="en-GB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787650" y="3600450"/>
            <a:ext cx="2393950" cy="2305050"/>
            <a:chOff x="3382" y="1202"/>
            <a:chExt cx="1552" cy="1638"/>
          </a:xfrm>
        </p:grpSpPr>
        <p:sp>
          <p:nvSpPr>
            <p:cNvPr id="2010126" name="Rectangle 14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營運缺口知識</a:t>
              </a:r>
            </a:p>
          </p:txBody>
        </p:sp>
        <p:sp>
          <p:nvSpPr>
            <p:cNvPr id="2010127" name="Rectangle 15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企業流程知識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系統分析知識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系統設計知識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系統功能知識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資料倉儲知識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系統整合知識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248275" y="3600450"/>
            <a:ext cx="2392363" cy="2305050"/>
            <a:chOff x="3382" y="1202"/>
            <a:chExt cx="1552" cy="1638"/>
          </a:xfrm>
        </p:grpSpPr>
        <p:sp>
          <p:nvSpPr>
            <p:cNvPr id="2010129" name="Rectangle 17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2010130" name="Rectangle 18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程式設計知識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資料庫知識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網路通訊知識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資訊安全知識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主機維護知識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endParaRPr lang="en-US" altLang="zh-TW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44073" name="Text Box 19"/>
          <p:cNvSpPr txBox="1">
            <a:spLocks noChangeArrowheads="1"/>
          </p:cNvSpPr>
          <p:nvPr/>
        </p:nvSpPr>
        <p:spPr bwMode="auto">
          <a:xfrm>
            <a:off x="431800" y="2168525"/>
            <a:ext cx="2247900" cy="7302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策略層次的知識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與</a:t>
            </a: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CSF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解決現行未來問題的知識</a:t>
            </a:r>
          </a:p>
        </p:txBody>
      </p:sp>
      <p:sp>
        <p:nvSpPr>
          <p:cNvPr id="344074" name="Text Box 20"/>
          <p:cNvSpPr txBox="1">
            <a:spLocks noChangeArrowheads="1"/>
          </p:cNvSpPr>
          <p:nvPr/>
        </p:nvSpPr>
        <p:spPr bwMode="auto">
          <a:xfrm>
            <a:off x="431800" y="4454525"/>
            <a:ext cx="2247900" cy="7302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其他層次的知識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與</a:t>
            </a: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CSF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解決現行未來問題的知識</a:t>
            </a:r>
          </a:p>
        </p:txBody>
      </p:sp>
      <p:sp>
        <p:nvSpPr>
          <p:cNvPr id="344075" name="Text Box 21"/>
          <p:cNvSpPr txBox="1">
            <a:spLocks noChangeArrowheads="1"/>
          </p:cNvSpPr>
          <p:nvPr/>
        </p:nvSpPr>
        <p:spPr bwMode="auto">
          <a:xfrm>
            <a:off x="4451350" y="6097588"/>
            <a:ext cx="1784350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知識的有效程度</a:t>
            </a:r>
          </a:p>
        </p:txBody>
      </p:sp>
      <p:sp>
        <p:nvSpPr>
          <p:cNvPr id="344076" name="Text Box 22"/>
          <p:cNvSpPr txBox="1">
            <a:spLocks noChangeArrowheads="1"/>
          </p:cNvSpPr>
          <p:nvPr/>
        </p:nvSpPr>
        <p:spPr bwMode="auto">
          <a:xfrm>
            <a:off x="7042150" y="59785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高</a:t>
            </a:r>
          </a:p>
        </p:txBody>
      </p:sp>
      <p:sp>
        <p:nvSpPr>
          <p:cNvPr id="344077" name="Text Box 23"/>
          <p:cNvSpPr txBox="1">
            <a:spLocks noChangeArrowheads="1"/>
          </p:cNvSpPr>
          <p:nvPr/>
        </p:nvSpPr>
        <p:spPr bwMode="auto">
          <a:xfrm>
            <a:off x="3122613" y="59785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4D33-EF3E-4CEB-BE8E-D3F0BCB3334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31779" name="Rectangle 2"/>
          <p:cNvSpPr>
            <a:spLocks noChangeArrowheads="1"/>
          </p:cNvSpPr>
          <p:nvPr/>
        </p:nvSpPr>
        <p:spPr bwMode="auto">
          <a:xfrm>
            <a:off x="657225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資訊部門的策略性目標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57225" y="1179513"/>
            <a:ext cx="7464425" cy="41275"/>
            <a:chOff x="1151" y="1730"/>
            <a:chExt cx="5089" cy="26"/>
          </a:xfrm>
        </p:grpSpPr>
        <p:sp>
          <p:nvSpPr>
            <p:cNvPr id="331783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84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85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81447" name="Rectangle 7"/>
          <p:cNvSpPr>
            <a:spLocks noChangeArrowheads="1"/>
          </p:cNvSpPr>
          <p:nvPr/>
        </p:nvSpPr>
        <p:spPr bwMode="auto">
          <a:xfrm>
            <a:off x="341313" y="2438400"/>
            <a:ext cx="8280400" cy="79216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kumimoji="0" lang="zh-TW" altLang="zh-TW" sz="1600">
              <a:ea typeface="標楷體" pitchFamily="65" charset="-120"/>
            </a:endParaRPr>
          </a:p>
        </p:txBody>
      </p:sp>
      <p:sp>
        <p:nvSpPr>
          <p:cNvPr id="331782" name="Text Box 8"/>
          <p:cNvSpPr txBox="1">
            <a:spLocks noChangeArrowheads="1"/>
          </p:cNvSpPr>
          <p:nvPr/>
        </p:nvSpPr>
        <p:spPr bwMode="auto">
          <a:xfrm>
            <a:off x="341313" y="2528888"/>
            <a:ext cx="8418512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600" b="1" i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依據企業的使命、願景、策略規劃，推動企業電子化。</a:t>
            </a:r>
            <a:r>
              <a:rPr lang="zh-TW" altLang="en-US" sz="2400" b="1" i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400" i="1">
              <a:solidFill>
                <a:schemeClr val="accent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DEC58-D37B-4BEC-A831-E4E2F26F835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32803" name="Rectangle 2"/>
          <p:cNvSpPr>
            <a:spLocks noChangeArrowheads="1"/>
          </p:cNvSpPr>
          <p:nvPr/>
        </p:nvSpPr>
        <p:spPr bwMode="auto">
          <a:xfrm>
            <a:off x="385763" y="323850"/>
            <a:ext cx="778668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en-US" altLang="zh-TW" sz="4000" b="1">
                <a:solidFill>
                  <a:srgbClr val="FFFF66"/>
                </a:solidFill>
              </a:rPr>
              <a:t>Critical Success Factors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1025525"/>
            <a:ext cx="7464425" cy="41275"/>
            <a:chOff x="1151" y="1730"/>
            <a:chExt cx="5089" cy="26"/>
          </a:xfrm>
        </p:grpSpPr>
        <p:sp>
          <p:nvSpPr>
            <p:cNvPr id="332817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2818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2819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2805" name="AutoShape 7"/>
          <p:cNvSpPr>
            <a:spLocks noChangeArrowheads="1"/>
          </p:cNvSpPr>
          <p:nvPr/>
        </p:nvSpPr>
        <p:spPr bwMode="auto">
          <a:xfrm>
            <a:off x="250825" y="1493838"/>
            <a:ext cx="3798888" cy="403225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 eaLnBrk="0" hangingPunct="0"/>
            <a:endParaRPr kumimoji="0" lang="en-GB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2806" name="Line 8"/>
          <p:cNvSpPr>
            <a:spLocks noChangeShapeType="1"/>
          </p:cNvSpPr>
          <p:nvPr/>
        </p:nvSpPr>
        <p:spPr bwMode="auto">
          <a:xfrm>
            <a:off x="1538288" y="2809875"/>
            <a:ext cx="119697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07" name="Line 9"/>
          <p:cNvSpPr>
            <a:spLocks noChangeShapeType="1"/>
          </p:cNvSpPr>
          <p:nvPr/>
        </p:nvSpPr>
        <p:spPr bwMode="auto">
          <a:xfrm>
            <a:off x="1139825" y="3725863"/>
            <a:ext cx="19939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08" name="Text Box 10"/>
          <p:cNvSpPr txBox="1">
            <a:spLocks noChangeArrowheads="1"/>
          </p:cNvSpPr>
          <p:nvPr/>
        </p:nvSpPr>
        <p:spPr bwMode="auto">
          <a:xfrm>
            <a:off x="1090613" y="4219575"/>
            <a:ext cx="1976437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資訊系統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(Process, Technical)</a:t>
            </a:r>
          </a:p>
        </p:txBody>
      </p:sp>
      <p:sp>
        <p:nvSpPr>
          <p:cNvPr id="332809" name="Text Box 11"/>
          <p:cNvSpPr txBox="1">
            <a:spLocks noChangeArrowheads="1"/>
          </p:cNvSpPr>
          <p:nvPr/>
        </p:nvSpPr>
        <p:spPr bwMode="auto">
          <a:xfrm>
            <a:off x="1425575" y="3027363"/>
            <a:ext cx="13493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資訊管理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(Org, People)</a:t>
            </a:r>
          </a:p>
        </p:txBody>
      </p:sp>
      <p:sp>
        <p:nvSpPr>
          <p:cNvPr id="332810" name="Text Box 12"/>
          <p:cNvSpPr txBox="1">
            <a:spLocks noChangeArrowheads="1"/>
          </p:cNvSpPr>
          <p:nvPr/>
        </p:nvSpPr>
        <p:spPr bwMode="auto">
          <a:xfrm>
            <a:off x="1630363" y="1963738"/>
            <a:ext cx="1055687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</a:t>
            </a:r>
          </a:p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(Strategy)</a:t>
            </a:r>
          </a:p>
        </p:txBody>
      </p:sp>
      <p:sp>
        <p:nvSpPr>
          <p:cNvPr id="332811" name="Text Box 13"/>
          <p:cNvSpPr txBox="1">
            <a:spLocks noChangeArrowheads="1"/>
          </p:cNvSpPr>
          <p:nvPr/>
        </p:nvSpPr>
        <p:spPr bwMode="auto">
          <a:xfrm>
            <a:off x="3767138" y="1719263"/>
            <a:ext cx="45847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7188" indent="-357188"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配合公司策略規劃與營運管理之需要，擬定資訊策略與發展方向</a:t>
            </a:r>
          </a:p>
        </p:txBody>
      </p:sp>
      <p:sp>
        <p:nvSpPr>
          <p:cNvPr id="332812" name="Line 14"/>
          <p:cNvSpPr>
            <a:spLocks noChangeShapeType="1"/>
          </p:cNvSpPr>
          <p:nvPr/>
        </p:nvSpPr>
        <p:spPr bwMode="auto">
          <a:xfrm>
            <a:off x="2843213" y="2809875"/>
            <a:ext cx="54498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3" name="Line 15"/>
          <p:cNvSpPr>
            <a:spLocks noChangeShapeType="1"/>
          </p:cNvSpPr>
          <p:nvPr/>
        </p:nvSpPr>
        <p:spPr bwMode="auto">
          <a:xfrm>
            <a:off x="3241675" y="3725863"/>
            <a:ext cx="4984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4" name="Line 16"/>
          <p:cNvSpPr>
            <a:spLocks noChangeShapeType="1"/>
          </p:cNvSpPr>
          <p:nvPr/>
        </p:nvSpPr>
        <p:spPr bwMode="auto">
          <a:xfrm>
            <a:off x="3767138" y="5378450"/>
            <a:ext cx="40544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5" name="Text Box 17"/>
          <p:cNvSpPr txBox="1">
            <a:spLocks noChangeArrowheads="1"/>
          </p:cNvSpPr>
          <p:nvPr/>
        </p:nvSpPr>
        <p:spPr bwMode="auto">
          <a:xfrm>
            <a:off x="3767138" y="2914650"/>
            <a:ext cx="51228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部門工作目標之訂定、執行、追蹤、考核</a:t>
            </a:r>
            <a:endParaRPr kumimoji="0" lang="zh-TW" altLang="en-GB" sz="2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2816" name="Text Box 18"/>
          <p:cNvSpPr txBox="1">
            <a:spLocks noChangeArrowheads="1"/>
          </p:cNvSpPr>
          <p:nvPr/>
        </p:nvSpPr>
        <p:spPr bwMode="auto">
          <a:xfrm>
            <a:off x="3767138" y="3943350"/>
            <a:ext cx="3921125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熟悉企業作業流程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 不斷提升資訊技術能力與知識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endParaRPr kumimoji="0" lang="zh-TW" altLang="en-GB" sz="20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ED820-8119-4E78-BD4E-AD74EBB5228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33827" name="Rectangle 2"/>
          <p:cNvSpPr>
            <a:spLocks noChangeArrowheads="1"/>
          </p:cNvSpPr>
          <p:nvPr/>
        </p:nvSpPr>
        <p:spPr bwMode="auto">
          <a:xfrm>
            <a:off x="476250" y="458788"/>
            <a:ext cx="62690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ebdings" pitchFamily="18" charset="2"/>
              <a:buNone/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知識屬性分析流程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160463"/>
            <a:ext cx="7464425" cy="41275"/>
            <a:chOff x="1151" y="1730"/>
            <a:chExt cx="5089" cy="26"/>
          </a:xfrm>
        </p:grpSpPr>
        <p:sp>
          <p:nvSpPr>
            <p:cNvPr id="333834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835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836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89639" name="Rectangle 7"/>
          <p:cNvSpPr>
            <a:spLocks noChangeArrowheads="1"/>
          </p:cNvSpPr>
          <p:nvPr/>
        </p:nvSpPr>
        <p:spPr bwMode="auto">
          <a:xfrm>
            <a:off x="971550" y="2484438"/>
            <a:ext cx="1412875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知識屬性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列表</a:t>
            </a:r>
            <a:endParaRPr kumimoji="0" lang="zh-TW" altLang="en-US" b="1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89640" name="Rectangle 8"/>
          <p:cNvSpPr>
            <a:spLocks noChangeArrowheads="1"/>
          </p:cNvSpPr>
          <p:nvPr/>
        </p:nvSpPr>
        <p:spPr bwMode="auto">
          <a:xfrm>
            <a:off x="3382963" y="2484438"/>
            <a:ext cx="1462087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知識策略性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重要程度</a:t>
            </a:r>
          </a:p>
        </p:txBody>
      </p:sp>
      <p:sp>
        <p:nvSpPr>
          <p:cNvPr id="1989641" name="Rectangle 9"/>
          <p:cNvSpPr>
            <a:spLocks noChangeArrowheads="1"/>
          </p:cNvSpPr>
          <p:nvPr/>
        </p:nvSpPr>
        <p:spPr bwMode="auto">
          <a:xfrm>
            <a:off x="5842000" y="2484438"/>
            <a:ext cx="1462088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知識缺口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關鍵知識</a:t>
            </a:r>
          </a:p>
        </p:txBody>
      </p:sp>
      <p:sp>
        <p:nvSpPr>
          <p:cNvPr id="333832" name="AutoShape 10"/>
          <p:cNvSpPr>
            <a:spLocks noChangeArrowheads="1"/>
          </p:cNvSpPr>
          <p:nvPr/>
        </p:nvSpPr>
        <p:spPr bwMode="auto">
          <a:xfrm>
            <a:off x="2517775" y="2987675"/>
            <a:ext cx="731838" cy="360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3833" name="AutoShape 11"/>
          <p:cNvSpPr>
            <a:spLocks noChangeArrowheads="1"/>
          </p:cNvSpPr>
          <p:nvPr/>
        </p:nvSpPr>
        <p:spPr bwMode="auto">
          <a:xfrm>
            <a:off x="4976813" y="2987675"/>
            <a:ext cx="731837" cy="360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B92E-2B52-4695-A4BB-5AFE7F14F32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34851" name="Rectangle 2"/>
          <p:cNvSpPr>
            <a:spLocks noChangeArrowheads="1"/>
          </p:cNvSpPr>
          <p:nvPr/>
        </p:nvSpPr>
        <p:spPr bwMode="auto">
          <a:xfrm>
            <a:off x="701675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ebdings" pitchFamily="18" charset="2"/>
              <a:buNone/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知識列表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95325" y="1069975"/>
            <a:ext cx="7464425" cy="41275"/>
            <a:chOff x="1151" y="1730"/>
            <a:chExt cx="5089" cy="26"/>
          </a:xfrm>
        </p:grpSpPr>
        <p:sp>
          <p:nvSpPr>
            <p:cNvPr id="33487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87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87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90663" name="Rectangle 7"/>
          <p:cNvSpPr>
            <a:spLocks noChangeArrowheads="1"/>
          </p:cNvSpPr>
          <p:nvPr/>
        </p:nvSpPr>
        <p:spPr bwMode="auto">
          <a:xfrm>
            <a:off x="582613" y="2328863"/>
            <a:ext cx="1828800" cy="671512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策略管理</a:t>
            </a:r>
          </a:p>
        </p:txBody>
      </p:sp>
      <p:sp>
        <p:nvSpPr>
          <p:cNvPr id="1990664" name="Rectangle 8"/>
          <p:cNvSpPr>
            <a:spLocks noChangeArrowheads="1"/>
          </p:cNvSpPr>
          <p:nvPr/>
        </p:nvSpPr>
        <p:spPr bwMode="auto">
          <a:xfrm>
            <a:off x="582613" y="3597275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應用系統發展</a:t>
            </a:r>
          </a:p>
        </p:txBody>
      </p:sp>
      <p:sp>
        <p:nvSpPr>
          <p:cNvPr id="1990665" name="Rectangle 9"/>
          <p:cNvSpPr>
            <a:spLocks noChangeArrowheads="1"/>
          </p:cNvSpPr>
          <p:nvPr/>
        </p:nvSpPr>
        <p:spPr bwMode="auto">
          <a:xfrm>
            <a:off x="582613" y="5022850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資訊基礎建設</a:t>
            </a:r>
          </a:p>
        </p:txBody>
      </p:sp>
      <p:sp>
        <p:nvSpPr>
          <p:cNvPr id="1990666" name="AutoShape 10"/>
          <p:cNvSpPr>
            <a:spLocks noChangeArrowheads="1"/>
          </p:cNvSpPr>
          <p:nvPr/>
        </p:nvSpPr>
        <p:spPr bwMode="auto">
          <a:xfrm>
            <a:off x="2573338" y="2257425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34857" name="Rectangle 11"/>
          <p:cNvSpPr>
            <a:spLocks noChangeArrowheads="1"/>
          </p:cNvSpPr>
          <p:nvPr/>
        </p:nvSpPr>
        <p:spPr bwMode="auto">
          <a:xfrm>
            <a:off x="3195638" y="2112963"/>
            <a:ext cx="4559300" cy="3817937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58" name="Rectangle 12"/>
          <p:cNvSpPr>
            <a:spLocks noChangeArrowheads="1"/>
          </p:cNvSpPr>
          <p:nvPr/>
        </p:nvSpPr>
        <p:spPr bwMode="auto">
          <a:xfrm>
            <a:off x="3219450" y="2203450"/>
            <a:ext cx="2208213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334859" name="Rectangle 13"/>
          <p:cNvSpPr>
            <a:spLocks noChangeArrowheads="1"/>
          </p:cNvSpPr>
          <p:nvPr/>
        </p:nvSpPr>
        <p:spPr bwMode="auto">
          <a:xfrm>
            <a:off x="3243263" y="3295650"/>
            <a:ext cx="2208212" cy="849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334860" name="Rectangle 14"/>
          <p:cNvSpPr>
            <a:spLocks noChangeArrowheads="1"/>
          </p:cNvSpPr>
          <p:nvPr/>
        </p:nvSpPr>
        <p:spPr bwMode="auto">
          <a:xfrm>
            <a:off x="3195638" y="4859338"/>
            <a:ext cx="220821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1990671" name="AutoShape 15"/>
          <p:cNvSpPr>
            <a:spLocks noChangeArrowheads="1"/>
          </p:cNvSpPr>
          <p:nvPr/>
        </p:nvSpPr>
        <p:spPr bwMode="auto">
          <a:xfrm>
            <a:off x="2573338" y="3519488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990672" name="AutoShape 16"/>
          <p:cNvSpPr>
            <a:spLocks noChangeArrowheads="1"/>
          </p:cNvSpPr>
          <p:nvPr/>
        </p:nvSpPr>
        <p:spPr bwMode="auto">
          <a:xfrm>
            <a:off x="2573338" y="4948238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34863" name="Text Box 17"/>
          <p:cNvSpPr txBox="1">
            <a:spLocks noChangeArrowheads="1"/>
          </p:cNvSpPr>
          <p:nvPr/>
        </p:nvSpPr>
        <p:spPr bwMode="auto">
          <a:xfrm>
            <a:off x="3375025" y="2251075"/>
            <a:ext cx="3105150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zh-TW" sz="1400"/>
              <a:t>策略規劃知識</a:t>
            </a:r>
            <a:endParaRPr kumimoji="0" lang="zh-TW" altLang="en-US" sz="1400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zh-TW" sz="1400"/>
              <a:t>績效管理知識</a:t>
            </a:r>
            <a:endParaRPr kumimoji="0" lang="zh-TW" altLang="en-US" sz="1400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專案管理知識</a:t>
            </a:r>
          </a:p>
        </p:txBody>
      </p:sp>
      <p:sp>
        <p:nvSpPr>
          <p:cNvPr id="334864" name="Line 18"/>
          <p:cNvSpPr>
            <a:spLocks noChangeShapeType="1"/>
          </p:cNvSpPr>
          <p:nvPr/>
        </p:nvSpPr>
        <p:spPr bwMode="auto">
          <a:xfrm>
            <a:off x="582613" y="3265488"/>
            <a:ext cx="7172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65" name="Line 19"/>
          <p:cNvSpPr>
            <a:spLocks noChangeShapeType="1"/>
          </p:cNvSpPr>
          <p:nvPr/>
        </p:nvSpPr>
        <p:spPr bwMode="auto">
          <a:xfrm>
            <a:off x="581025" y="4705350"/>
            <a:ext cx="7170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66" name="Text Box 20"/>
          <p:cNvSpPr txBox="1">
            <a:spLocks noChangeArrowheads="1"/>
          </p:cNvSpPr>
          <p:nvPr/>
        </p:nvSpPr>
        <p:spPr bwMode="auto">
          <a:xfrm>
            <a:off x="582613" y="1538288"/>
            <a:ext cx="1862137" cy="3667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latin typeface="新細明體" pitchFamily="18" charset="-120"/>
              </a:rPr>
              <a:t>知識類型</a:t>
            </a:r>
          </a:p>
        </p:txBody>
      </p:sp>
      <p:sp>
        <p:nvSpPr>
          <p:cNvPr id="334867" name="Text Box 21"/>
          <p:cNvSpPr txBox="1">
            <a:spLocks noChangeArrowheads="1"/>
          </p:cNvSpPr>
          <p:nvPr/>
        </p:nvSpPr>
        <p:spPr bwMode="auto">
          <a:xfrm>
            <a:off x="4572000" y="1538288"/>
            <a:ext cx="1860550" cy="3667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latin typeface="新細明體" pitchFamily="18" charset="-120"/>
              </a:rPr>
              <a:t>知識項目</a:t>
            </a:r>
          </a:p>
        </p:txBody>
      </p:sp>
      <p:sp>
        <p:nvSpPr>
          <p:cNvPr id="334868" name="Text Box 22"/>
          <p:cNvSpPr txBox="1">
            <a:spLocks noChangeArrowheads="1"/>
          </p:cNvSpPr>
          <p:nvPr/>
        </p:nvSpPr>
        <p:spPr bwMode="auto">
          <a:xfrm>
            <a:off x="3375025" y="3371850"/>
            <a:ext cx="1928813" cy="1262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企業流程知識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系統分析知識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系統設計知識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系統功能知識</a:t>
            </a:r>
          </a:p>
        </p:txBody>
      </p:sp>
      <p:sp>
        <p:nvSpPr>
          <p:cNvPr id="334869" name="Text Box 23"/>
          <p:cNvSpPr txBox="1">
            <a:spLocks noChangeArrowheads="1"/>
          </p:cNvSpPr>
          <p:nvPr/>
        </p:nvSpPr>
        <p:spPr bwMode="auto">
          <a:xfrm>
            <a:off x="3375025" y="4789488"/>
            <a:ext cx="1928813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網路通訊知識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資訊安全知識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主機維護知識</a:t>
            </a:r>
          </a:p>
        </p:txBody>
      </p:sp>
      <p:sp>
        <p:nvSpPr>
          <p:cNvPr id="334870" name="Text Box 24"/>
          <p:cNvSpPr txBox="1">
            <a:spLocks noChangeArrowheads="1"/>
          </p:cNvSpPr>
          <p:nvPr/>
        </p:nvSpPr>
        <p:spPr bwMode="auto">
          <a:xfrm>
            <a:off x="5568950" y="3371850"/>
            <a:ext cx="1928813" cy="1262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程式設計知識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資料庫知識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資料倉儲知識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系統整合知識</a:t>
            </a:r>
          </a:p>
        </p:txBody>
      </p:sp>
      <p:sp>
        <p:nvSpPr>
          <p:cNvPr id="334871" name="Text Box 25"/>
          <p:cNvSpPr txBox="1">
            <a:spLocks noChangeArrowheads="1"/>
          </p:cNvSpPr>
          <p:nvPr/>
        </p:nvSpPr>
        <p:spPr bwMode="auto">
          <a:xfrm>
            <a:off x="5568950" y="4789488"/>
            <a:ext cx="1928813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電腦周邊維護知識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資產管理知識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設備維護知識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1FEBC-14C5-45DD-B0BD-390A73E3CCE9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476250" y="233363"/>
            <a:ext cx="62690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知識屬性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08063"/>
            <a:ext cx="7464425" cy="41275"/>
            <a:chOff x="1151" y="1730"/>
            <a:chExt cx="5089" cy="26"/>
          </a:xfrm>
        </p:grpSpPr>
        <p:sp>
          <p:nvSpPr>
            <p:cNvPr id="34825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7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4818" name="Object 7"/>
          <p:cNvGraphicFramePr>
            <a:graphicFrameLocks noGrp="1" noChangeAspect="1"/>
          </p:cNvGraphicFramePr>
          <p:nvPr>
            <p:ph/>
          </p:nvPr>
        </p:nvGraphicFramePr>
        <p:xfrm>
          <a:off x="431800" y="1179513"/>
          <a:ext cx="8043863" cy="532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工作表" r:id="rId5" imgW="8326229" imgH="5109208" progId="Excel.Sheet.8">
                  <p:embed/>
                </p:oleObj>
              </mc:Choice>
              <mc:Fallback>
                <p:oleObj name="工作表" r:id="rId5" imgW="8326229" imgH="5109208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179513"/>
                        <a:ext cx="8043863" cy="5324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1688" name="Rectangle 8"/>
          <p:cNvSpPr>
            <a:spLocks noChangeArrowheads="1"/>
          </p:cNvSpPr>
          <p:nvPr/>
        </p:nvSpPr>
        <p:spPr bwMode="auto">
          <a:xfrm>
            <a:off x="2001838" y="1176338"/>
            <a:ext cx="679450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91689" name="Rectangle 9"/>
          <p:cNvSpPr>
            <a:spLocks noChangeArrowheads="1"/>
          </p:cNvSpPr>
          <p:nvPr/>
        </p:nvSpPr>
        <p:spPr bwMode="auto">
          <a:xfrm>
            <a:off x="3976688" y="1176338"/>
            <a:ext cx="1362075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91690" name="Rectangle 10"/>
          <p:cNvSpPr>
            <a:spLocks noChangeArrowheads="1"/>
          </p:cNvSpPr>
          <p:nvPr/>
        </p:nvSpPr>
        <p:spPr bwMode="auto">
          <a:xfrm>
            <a:off x="7929563" y="1176338"/>
            <a:ext cx="546100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9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1688" grpId="0" animBg="1"/>
      <p:bldP spid="1991689" grpId="0" animBg="1"/>
      <p:bldP spid="19916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17305-87C6-4FCA-B14A-DF0403BAF599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35875" name="Rectangle 2"/>
          <p:cNvSpPr>
            <a:spLocks noChangeArrowheads="1"/>
          </p:cNvSpPr>
          <p:nvPr/>
        </p:nvSpPr>
        <p:spPr bwMode="auto">
          <a:xfrm>
            <a:off x="476250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1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69975"/>
            <a:ext cx="7464425" cy="41275"/>
            <a:chOff x="1151" y="1730"/>
            <a:chExt cx="5089" cy="26"/>
          </a:xfrm>
        </p:grpSpPr>
        <p:sp>
          <p:nvSpPr>
            <p:cNvPr id="33592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592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592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591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591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591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589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5878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587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588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588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588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5883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5884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5885" name="AutoShape 40"/>
          <p:cNvSpPr>
            <a:spLocks noChangeArrowheads="1"/>
          </p:cNvSpPr>
          <p:nvPr/>
        </p:nvSpPr>
        <p:spPr bwMode="auto">
          <a:xfrm>
            <a:off x="2541588" y="2368550"/>
            <a:ext cx="1309687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9" name="Text Box 44"/>
          <p:cNvSpPr txBox="1">
            <a:spLocks noChangeArrowheads="1"/>
          </p:cNvSpPr>
          <p:nvPr/>
        </p:nvSpPr>
        <p:spPr bwMode="auto">
          <a:xfrm>
            <a:off x="295433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1</a:t>
            </a:r>
          </a:p>
        </p:txBody>
      </p:sp>
      <p:sp>
        <p:nvSpPr>
          <p:cNvPr id="33589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589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589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9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3777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策略規劃知識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績效管理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專案管理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D1756-018C-4A5B-B713-6514DCCD2696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36899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2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336945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6946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6947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6942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6943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6944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6921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2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3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4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5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6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7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8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9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0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1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2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3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4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5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6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7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8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9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40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41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6902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6903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6904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6905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6906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6907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6908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6909" name="AutoShape 40"/>
          <p:cNvSpPr>
            <a:spLocks noChangeArrowheads="1"/>
          </p:cNvSpPr>
          <p:nvPr/>
        </p:nvSpPr>
        <p:spPr bwMode="auto">
          <a:xfrm>
            <a:off x="2244725" y="2681288"/>
            <a:ext cx="1263650" cy="1468437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0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1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2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3" name="Text Box 44"/>
          <p:cNvSpPr txBox="1">
            <a:spLocks noChangeArrowheads="1"/>
          </p:cNvSpPr>
          <p:nvPr/>
        </p:nvSpPr>
        <p:spPr bwMode="auto">
          <a:xfrm>
            <a:off x="2673350" y="2590800"/>
            <a:ext cx="4905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kumimoji="0" lang="zh-TW" altLang="zh-TW" sz="2800" b="1">
              <a:sym typeface="Wingdings" pitchFamily="2" charset="2"/>
            </a:endParaRPr>
          </a:p>
        </p:txBody>
      </p:sp>
      <p:sp>
        <p:nvSpPr>
          <p:cNvPr id="336914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6915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6916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7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5825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  <p:sp>
        <p:nvSpPr>
          <p:cNvPr id="336919" name="Text Box 50"/>
          <p:cNvSpPr txBox="1">
            <a:spLocks noChangeArrowheads="1"/>
          </p:cNvSpPr>
          <p:nvPr/>
        </p:nvSpPr>
        <p:spPr bwMode="auto">
          <a:xfrm>
            <a:off x="2673350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2</a:t>
            </a:r>
            <a:endParaRPr kumimoji="0" lang="en-US" altLang="zh-TW" sz="2800" b="1" i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F5A-CEE7-4AAA-B9AB-A8F7976F3722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37923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3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33796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796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797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7965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7966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7967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7944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5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6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7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8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9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0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1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2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3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4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5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6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7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8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9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0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1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2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3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4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7926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7927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7928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7929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7930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7931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7932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7933" name="AutoShape 40"/>
          <p:cNvSpPr>
            <a:spLocks noChangeArrowheads="1"/>
          </p:cNvSpPr>
          <p:nvPr/>
        </p:nvSpPr>
        <p:spPr bwMode="auto">
          <a:xfrm>
            <a:off x="2578100" y="35052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4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5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6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7" name="Text Box 44"/>
          <p:cNvSpPr txBox="1">
            <a:spLocks noChangeArrowheads="1"/>
          </p:cNvSpPr>
          <p:nvPr/>
        </p:nvSpPr>
        <p:spPr bwMode="auto">
          <a:xfrm>
            <a:off x="3024188" y="341471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3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7938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7939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7940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41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7873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842</Words>
  <Application>Microsoft Office PowerPoint</Application>
  <PresentationFormat>如螢幕大小 (4:3)</PresentationFormat>
  <Paragraphs>294</Paragraphs>
  <Slides>15</Slides>
  <Notes>13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7" baseType="lpstr">
      <vt:lpstr>新細明體</vt:lpstr>
      <vt:lpstr>標楷體</vt:lpstr>
      <vt:lpstr>Arial</vt:lpstr>
      <vt:lpstr>Book Antiqua</vt:lpstr>
      <vt:lpstr>Calibri</vt:lpstr>
      <vt:lpstr>Symbol</vt:lpstr>
      <vt:lpstr>Times New Roman</vt:lpstr>
      <vt:lpstr>Webdings</vt:lpstr>
      <vt:lpstr>Wingdings</vt:lpstr>
      <vt:lpstr>Wingdings 2</vt:lpstr>
      <vt:lpstr>教學目標</vt:lpstr>
      <vt:lpstr>工作表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2010-07-13T15:05:06Z</dcterms:created>
  <dcterms:modified xsi:type="dcterms:W3CDTF">2017-09-12T06:15:30Z</dcterms:modified>
</cp:coreProperties>
</file>